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DF82-4653-476D-84CB-5742C140F6D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11EF-5C15-4C1F-A6AB-3B9EB06FA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495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DF82-4653-476D-84CB-5742C140F6D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11EF-5C15-4C1F-A6AB-3B9EB06FA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83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DF82-4653-476D-84CB-5742C140F6D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11EF-5C15-4C1F-A6AB-3B9EB06FA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890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DF82-4653-476D-84CB-5742C140F6D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11EF-5C15-4C1F-A6AB-3B9EB06FA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979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DF82-4653-476D-84CB-5742C140F6D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11EF-5C15-4C1F-A6AB-3B9EB06FA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79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DF82-4653-476D-84CB-5742C140F6D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11EF-5C15-4C1F-A6AB-3B9EB06FA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97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DF82-4653-476D-84CB-5742C140F6D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11EF-5C15-4C1F-A6AB-3B9EB06FA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889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DF82-4653-476D-84CB-5742C140F6D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11EF-5C15-4C1F-A6AB-3B9EB06FA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317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DF82-4653-476D-84CB-5742C140F6D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11EF-5C15-4C1F-A6AB-3B9EB06FA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685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DF82-4653-476D-84CB-5742C140F6D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11EF-5C15-4C1F-A6AB-3B9EB06FA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845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DF82-4653-476D-84CB-5742C140F6D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11EF-5C15-4C1F-A6AB-3B9EB06FA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002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3DF82-4653-476D-84CB-5742C140F6DB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311EF-5C15-4C1F-A6AB-3B9EB06FA1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933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cid:image001.gif@01D42983.9238D640" TargetMode="External"/><Relationship Id="rId3" Type="http://schemas.openxmlformats.org/officeDocument/2006/relationships/image" Target="Harold:Work%20in%20Progress:4813%20A%20&amp;%20S%20Police%20Guidelines:POWERPOINT%20doc:images:2%20Police.jpg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jp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arold:Work in Progress:4813 A &amp; S Police Guidelines:POWERPOINT doc:images:2 Police.jpg"/>
          <p:cNvPicPr>
            <a:picLocks noChangeAspect="1" noChangeArrowheads="1"/>
          </p:cNvPicPr>
          <p:nvPr/>
        </p:nvPicPr>
        <p:blipFill>
          <a:blip r:embed="rId2" r:link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9257"/>
            <a:ext cx="9890125" cy="589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91150"/>
            <a:ext cx="121920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825" y="4533900"/>
            <a:ext cx="1314450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3363" y="4833938"/>
            <a:ext cx="16287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126" name="Group 9"/>
          <p:cNvGrpSpPr>
            <a:grpSpLocks/>
          </p:cNvGrpSpPr>
          <p:nvPr/>
        </p:nvGrpSpPr>
        <p:grpSpPr bwMode="auto">
          <a:xfrm>
            <a:off x="3417888" y="5558632"/>
            <a:ext cx="7334250" cy="1078588"/>
            <a:chOff x="3421754" y="4912092"/>
            <a:chExt cx="6087788" cy="1490319"/>
          </a:xfrm>
        </p:grpSpPr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5335059" y="5211671"/>
              <a:ext cx="4174483" cy="1190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>
                <a:defRPr/>
              </a:pPr>
              <a:r>
                <a:rPr lang="en-GB" altLang="en-US" sz="1400" dirty="0">
                  <a:solidFill>
                    <a:srgbClr val="17365D"/>
                  </a:solidFill>
                  <a:latin typeface="Arial Rounded MT Bold" panose="020F0704030504030204" pitchFamily="34" charset="0"/>
                  <a:ea typeface="Times New Roman" panose="02020603050405020304" pitchFamily="18" charset="0"/>
                </a:rPr>
                <a:t>Contact us</a:t>
              </a:r>
            </a:p>
            <a:p>
              <a:pPr algn="ctr" eaLnBrk="0" hangingPunct="0">
                <a:defRPr/>
              </a:pPr>
              <a:endParaRPr lang="en-GB" altLang="en-US" sz="700" u="sng" dirty="0">
                <a:latin typeface="+mn-lt"/>
                <a:cs typeface="+mn-cs"/>
              </a:endParaRPr>
            </a:p>
            <a:p>
              <a:pPr algn="ctr" eaLnBrk="0" hangingPunct="0">
                <a:defRPr/>
              </a:pPr>
              <a:r>
                <a:rPr lang="en-GB" altLang="en-US" sz="1000" dirty="0">
                  <a:solidFill>
                    <a:srgbClr val="17365D"/>
                  </a:solidFill>
                  <a:latin typeface="Wingdings" panose="05000000000000000000" pitchFamily="2" charset="2"/>
                  <a:ea typeface="Times New Roman" panose="02020603050405020304" pitchFamily="18" charset="0"/>
                </a:rPr>
                <a:t>:</a:t>
              </a:r>
              <a:r>
                <a:rPr lang="en-GB" altLang="en-US" sz="1000" dirty="0">
                  <a:solidFill>
                    <a:srgbClr val="17365D"/>
                  </a:solidFill>
                  <a:latin typeface="Arial" panose="020B0604020202020204" pitchFamily="34" charset="0"/>
                  <a:ea typeface="Times New Roman" panose="02020603050405020304" pitchFamily="18" charset="0"/>
                </a:rPr>
                <a:t>    </a:t>
              </a:r>
              <a:r>
                <a:rPr lang="en-GB" altLang="en-US" sz="1100" dirty="0">
                  <a:solidFill>
                    <a:srgbClr val="17365D"/>
                  </a:solidFill>
                  <a:latin typeface="Arial Rounded MT Bold" panose="020F0704030504030204" pitchFamily="34" charset="0"/>
                  <a:ea typeface="Times New Roman" panose="02020603050405020304" pitchFamily="18" charset="0"/>
                </a:rPr>
                <a:t>https://</a:t>
              </a:r>
              <a:r>
                <a:rPr lang="en-GB" altLang="en-US" sz="1100" dirty="0" smtClean="0">
                  <a:solidFill>
                    <a:srgbClr val="17365D"/>
                  </a:solidFill>
                  <a:latin typeface="Arial Rounded MT Bold" panose="020F0704030504030204" pitchFamily="34" charset="0"/>
                  <a:ea typeface="Times New Roman" panose="02020603050405020304" pitchFamily="18" charset="0"/>
                </a:rPr>
                <a:t>www.avonandsomerset.police.uk/your-area</a:t>
              </a:r>
              <a:endParaRPr lang="en-GB" altLang="en-US" sz="700" u="sng" dirty="0">
                <a:latin typeface="+mn-lt"/>
                <a:cs typeface="+mn-cs"/>
              </a:endParaRPr>
            </a:p>
            <a:p>
              <a:pPr algn="ctr" eaLnBrk="0" hangingPunct="0">
                <a:defRPr/>
              </a:pPr>
              <a:endParaRPr lang="en-GB" altLang="en-US" u="sng" dirty="0">
                <a:latin typeface="Arial" panose="020B0604020202020204" pitchFamily="34" charset="0"/>
                <a:cs typeface="+mn-cs"/>
              </a:endParaRPr>
            </a:p>
          </p:txBody>
        </p:sp>
        <p:pic>
          <p:nvPicPr>
            <p:cNvPr id="5140" name="Picture 2" descr="cid:image001.gif@01CF1089.4D6348B0"/>
            <p:cNvPicPr>
              <a:picLocks noChangeAspect="1" noChangeArrowheads="1"/>
            </p:cNvPicPr>
            <p:nvPr/>
          </p:nvPicPr>
          <p:blipFill>
            <a:blip r:embed="rId7" r:link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1754" y="4912092"/>
              <a:ext cx="190500" cy="190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27" name="TextBox 3"/>
          <p:cNvSpPr txBox="1">
            <a:spLocks noChangeArrowheads="1"/>
          </p:cNvSpPr>
          <p:nvPr/>
        </p:nvSpPr>
        <p:spPr bwMode="auto">
          <a:xfrm>
            <a:off x="1535113" y="3540125"/>
            <a:ext cx="248761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>
                <a:solidFill>
                  <a:srgbClr val="0F2B65"/>
                </a:solidFill>
                <a:latin typeface="Arial" panose="020B0604020202020204" pitchFamily="34" charset="0"/>
              </a:rPr>
              <a:t>   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128" name="TextBox 3"/>
          <p:cNvSpPr txBox="1">
            <a:spLocks noChangeArrowheads="1"/>
          </p:cNvSpPr>
          <p:nvPr/>
        </p:nvSpPr>
        <p:spPr bwMode="auto">
          <a:xfrm>
            <a:off x="4829175" y="3540125"/>
            <a:ext cx="248761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400">
              <a:latin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>
                <a:solidFill>
                  <a:srgbClr val="0F2B65"/>
                </a:solidFill>
                <a:latin typeface="Arial" panose="020B0604020202020204" pitchFamily="34" charset="0"/>
              </a:rPr>
              <a:t>   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129" name="TextBox 3"/>
          <p:cNvSpPr txBox="1">
            <a:spLocks noChangeArrowheads="1"/>
          </p:cNvSpPr>
          <p:nvPr/>
        </p:nvSpPr>
        <p:spPr bwMode="auto">
          <a:xfrm>
            <a:off x="8123238" y="3540125"/>
            <a:ext cx="2487612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n-US" sz="1400">
              <a:latin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100">
                <a:solidFill>
                  <a:srgbClr val="0F2B65"/>
                </a:solidFill>
                <a:latin typeface="Arial" panose="020B0604020202020204" pitchFamily="34" charset="0"/>
              </a:rPr>
              <a:t>      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5130" name="TextBox 2"/>
          <p:cNvSpPr txBox="1">
            <a:spLocks noChangeArrowheads="1"/>
          </p:cNvSpPr>
          <p:nvPr/>
        </p:nvSpPr>
        <p:spPr bwMode="auto">
          <a:xfrm>
            <a:off x="920750" y="189899"/>
            <a:ext cx="963295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Sedgemoor South East, AW056</a:t>
            </a:r>
            <a:endParaRPr lang="en-GB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34" name="TextBox 8"/>
          <p:cNvSpPr txBox="1">
            <a:spLocks noChangeArrowheads="1"/>
          </p:cNvSpPr>
          <p:nvPr/>
        </p:nvSpPr>
        <p:spPr bwMode="auto">
          <a:xfrm>
            <a:off x="5984060" y="3343766"/>
            <a:ext cx="24288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200" dirty="0">
                <a:solidFill>
                  <a:srgbClr val="0F2B65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Police Community Support </a:t>
            </a:r>
            <a:r>
              <a:rPr lang="en-GB" altLang="en-US" sz="1200" dirty="0" smtClean="0">
                <a:solidFill>
                  <a:srgbClr val="0F2B65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Officer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200" b="1" dirty="0" smtClean="0">
                <a:solidFill>
                  <a:srgbClr val="0F2B65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8127 Benjamin </a:t>
            </a:r>
            <a:r>
              <a:rPr lang="en-GB" altLang="en-US" sz="1200" b="1" dirty="0" err="1" smtClean="0">
                <a:solidFill>
                  <a:srgbClr val="0F2B65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Simpkin</a:t>
            </a:r>
            <a:endParaRPr lang="en-GB" altLang="en-US" sz="1200" b="1" dirty="0" smtClean="0">
              <a:solidFill>
                <a:srgbClr val="0F2B65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200" dirty="0">
                <a:solidFill>
                  <a:srgbClr val="0F2B65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07889 659932 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 rot="5400000">
            <a:off x="-2189956" y="2436019"/>
            <a:ext cx="50450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lang="en-GB" alt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SERVE. PROTECT. RESPECT.</a:t>
            </a: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 rot="5400000">
            <a:off x="9174956" y="2532857"/>
            <a:ext cx="50450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r>
              <a:rPr lang="en-GB" alt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SERVE. PROTECT. RESPECT.</a:t>
            </a:r>
          </a:p>
        </p:txBody>
      </p:sp>
      <p:pic>
        <p:nvPicPr>
          <p:cNvPr id="5137" name="Picture 1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49" b="17317"/>
          <a:stretch>
            <a:fillRect/>
          </a:stretch>
        </p:blipFill>
        <p:spPr bwMode="auto">
          <a:xfrm>
            <a:off x="4338638" y="4860925"/>
            <a:ext cx="9810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3"/>
          <p:cNvSpPr txBox="1">
            <a:spLocks noChangeArrowheads="1"/>
          </p:cNvSpPr>
          <p:nvPr/>
        </p:nvSpPr>
        <p:spPr bwMode="auto">
          <a:xfrm>
            <a:off x="3534159" y="3343767"/>
            <a:ext cx="252334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200" dirty="0">
                <a:solidFill>
                  <a:srgbClr val="0F2B65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Police Community Support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200" dirty="0">
                <a:solidFill>
                  <a:srgbClr val="0F2B65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Officer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200" b="1" dirty="0" smtClean="0">
                <a:solidFill>
                  <a:srgbClr val="0F2B65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6761 Georgia Coles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200" dirty="0" smtClean="0">
                <a:solidFill>
                  <a:srgbClr val="0F2B65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07889 659466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626777" y="4825176"/>
            <a:ext cx="205672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@</a:t>
            </a:r>
            <a:r>
              <a:rPr lang="en-US" sz="2000" dirty="0" err="1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ASPSedgemoor</a:t>
            </a:r>
            <a:endParaRPr lang="en-US" sz="2000" b="0" cap="none" spc="0" dirty="0">
              <a:ln w="0"/>
              <a:solidFill>
                <a:srgbClr val="00B0F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174" y="1308321"/>
            <a:ext cx="1736088" cy="173608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11899" y="1305339"/>
            <a:ext cx="1739070" cy="173907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935640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49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ＭＳ Ｐゴシック</vt:lpstr>
      <vt:lpstr>Arial</vt:lpstr>
      <vt:lpstr>Arial Rounded MT Bold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>Avon and Somerset Constabulary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K. Johnson (Taunton)</dc:creator>
  <cp:lastModifiedBy>Georgia Coles</cp:lastModifiedBy>
  <cp:revision>18</cp:revision>
  <dcterms:created xsi:type="dcterms:W3CDTF">2019-05-24T11:38:02Z</dcterms:created>
  <dcterms:modified xsi:type="dcterms:W3CDTF">2021-12-07T08:21:56Z</dcterms:modified>
</cp:coreProperties>
</file>